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59" r:id="rId7"/>
    <p:sldId id="262" r:id="rId8"/>
    <p:sldId id="268" r:id="rId9"/>
    <p:sldId id="263" r:id="rId10"/>
    <p:sldId id="267" r:id="rId11"/>
    <p:sldId id="269" r:id="rId12"/>
    <p:sldId id="264" r:id="rId13"/>
    <p:sldId id="271" r:id="rId14"/>
    <p:sldId id="272" r:id="rId15"/>
    <p:sldId id="273" r:id="rId16"/>
    <p:sldId id="270" r:id="rId17"/>
    <p:sldId id="265"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E6B4F-D894-4908-A852-A5DDEF121A4D}" type="datetimeFigureOut">
              <a:rPr lang="nl-NL" smtClean="0"/>
              <a:t>31-10-2022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266A8-E36A-4638-9EB4-F2C935145080}" type="slidenum">
              <a:rPr lang="nl-NL" smtClean="0"/>
              <a:t>‹nr.›</a:t>
            </a:fld>
            <a:endParaRPr lang="nl-NL"/>
          </a:p>
        </p:txBody>
      </p:sp>
    </p:spTree>
    <p:extLst>
      <p:ext uri="{BB962C8B-B14F-4D97-AF65-F5344CB8AC3E}">
        <p14:creationId xmlns:p14="http://schemas.microsoft.com/office/powerpoint/2010/main" val="427211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cartoon verscheen in Punch in 1858, aan het einde van de Indiase muiterij (ook wel de </a:t>
            </a:r>
            <a:r>
              <a:rPr lang="nl-NL" dirty="0" err="1" smtClean="0"/>
              <a:t>Sepoy</a:t>
            </a:r>
            <a:r>
              <a:rPr lang="nl-NL" dirty="0" smtClean="0"/>
              <a:t>-opstand genoemd). Sir Colin Campbell, de 1st Baron Clyde, was benoemd tot opperbevelhebber van de Britse strijdkrachten in India. Hij hief een belegering op buitenlanders in </a:t>
            </a:r>
            <a:r>
              <a:rPr lang="nl-NL" dirty="0" err="1" smtClean="0"/>
              <a:t>Lucknow</a:t>
            </a:r>
            <a:r>
              <a:rPr lang="nl-NL" dirty="0" smtClean="0"/>
              <a:t> en evacueerde de overlevenden, en bracht Britse troepen binnen om de opstand onder Indiase </a:t>
            </a:r>
            <a:r>
              <a:rPr lang="nl-NL" dirty="0" err="1" smtClean="0"/>
              <a:t>sepoys</a:t>
            </a:r>
            <a:r>
              <a:rPr lang="nl-NL" dirty="0" smtClean="0"/>
              <a:t> in het leger van de Britse Oost-Indische Compagnie te onderdrukken. Hier presenteert Sir Campbell een gekwelde maar niet noodzakelijk getemde Indiase tijger aan Lord Palmerston, de Britse premier, die aarzelt om het geschenk aan te nemen. Dit is een verwijzing naar een of ander officieel scepticisme in Londen over de wijsheid van de Britse regering die tussenbeide kwam om directe controle over India te krijgen nadat de Britse Oost-Indische Compagnie er niet in was geslaagd de opstand op te lossen. Uiteindelijk kwam de regering natuurlijk tussenbeide en nam de macht over en hield tot 1947 vast aan India.</a:t>
            </a:r>
            <a:endParaRPr lang="nl-NL" dirty="0"/>
          </a:p>
        </p:txBody>
      </p:sp>
      <p:sp>
        <p:nvSpPr>
          <p:cNvPr id="4" name="Tijdelijke aanduiding voor dianummer 3"/>
          <p:cNvSpPr>
            <a:spLocks noGrp="1"/>
          </p:cNvSpPr>
          <p:nvPr>
            <p:ph type="sldNum" sz="quarter" idx="10"/>
          </p:nvPr>
        </p:nvSpPr>
        <p:spPr/>
        <p:txBody>
          <a:bodyPr/>
          <a:lstStyle/>
          <a:p>
            <a:fld id="{04B266A8-E36A-4638-9EB4-F2C935145080}" type="slidenum">
              <a:rPr lang="nl-NL" smtClean="0"/>
              <a:t>10</a:t>
            </a:fld>
            <a:endParaRPr lang="nl-NL"/>
          </a:p>
        </p:txBody>
      </p:sp>
    </p:spTree>
    <p:extLst>
      <p:ext uri="{BB962C8B-B14F-4D97-AF65-F5344CB8AC3E}">
        <p14:creationId xmlns:p14="http://schemas.microsoft.com/office/powerpoint/2010/main" val="81444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0970C52-F146-467D-9852-5DEDEBE426FD}" type="datetimeFigureOut">
              <a:rPr lang="nl-NL" smtClean="0"/>
              <a:t>31-10-2022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5517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0970C52-F146-467D-9852-5DEDEBE426FD}" type="datetimeFigureOut">
              <a:rPr lang="nl-NL" smtClean="0"/>
              <a:t>31-10-2022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189615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0970C52-F146-467D-9852-5DEDEBE426FD}" type="datetimeFigureOut">
              <a:rPr lang="nl-NL" smtClean="0"/>
              <a:t>31-10-2022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190118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0970C52-F146-467D-9852-5DEDEBE426FD}" type="datetimeFigureOut">
              <a:rPr lang="nl-NL" smtClean="0"/>
              <a:t>31-10-2022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370578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0970C52-F146-467D-9852-5DEDEBE426FD}" type="datetimeFigureOut">
              <a:rPr lang="nl-NL" smtClean="0"/>
              <a:t>31-10-2022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50159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0970C52-F146-467D-9852-5DEDEBE426FD}" type="datetimeFigureOut">
              <a:rPr lang="nl-NL" smtClean="0"/>
              <a:t>31-10-2022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320775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0970C52-F146-467D-9852-5DEDEBE426FD}" type="datetimeFigureOut">
              <a:rPr lang="nl-NL" smtClean="0"/>
              <a:t>31-10-2022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337465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0970C52-F146-467D-9852-5DEDEBE426FD}" type="datetimeFigureOut">
              <a:rPr lang="nl-NL" smtClean="0"/>
              <a:t>31-10-2022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385437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0970C52-F146-467D-9852-5DEDEBE426FD}" type="datetimeFigureOut">
              <a:rPr lang="nl-NL" smtClean="0"/>
              <a:t>31-10-2022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88160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0970C52-F146-467D-9852-5DEDEBE426FD}" type="datetimeFigureOut">
              <a:rPr lang="nl-NL" smtClean="0"/>
              <a:t>31-10-2022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314383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0970C52-F146-467D-9852-5DEDEBE426FD}" type="datetimeFigureOut">
              <a:rPr lang="nl-NL" smtClean="0"/>
              <a:t>31-10-2022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3079A71-1AC5-4A4F-BBB1-76F4DA962B7B}" type="slidenum">
              <a:rPr lang="nl-NL" smtClean="0"/>
              <a:t>‹nr.›</a:t>
            </a:fld>
            <a:endParaRPr lang="nl-NL"/>
          </a:p>
        </p:txBody>
      </p:sp>
    </p:spTree>
    <p:extLst>
      <p:ext uri="{BB962C8B-B14F-4D97-AF65-F5344CB8AC3E}">
        <p14:creationId xmlns:p14="http://schemas.microsoft.com/office/powerpoint/2010/main" val="324251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0C52-F146-467D-9852-5DEDEBE426FD}" type="datetimeFigureOut">
              <a:rPr lang="nl-NL" smtClean="0"/>
              <a:t>31-10-2022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79A71-1AC5-4A4F-BBB1-76F4DA962B7B}" type="slidenum">
              <a:rPr lang="nl-NL" smtClean="0"/>
              <a:t>‹nr.›</a:t>
            </a:fld>
            <a:endParaRPr lang="nl-NL"/>
          </a:p>
        </p:txBody>
      </p:sp>
    </p:spTree>
    <p:extLst>
      <p:ext uri="{BB962C8B-B14F-4D97-AF65-F5344CB8AC3E}">
        <p14:creationId xmlns:p14="http://schemas.microsoft.com/office/powerpoint/2010/main" val="342449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uez.nl/nl-nl/nieuws/150e-verjaardag-van-het-suezkana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2LaoamJ3vb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chooltv.nl/video/india-de-wereld-rond/#q=de%20wereld%20rond%20india"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ieuwsblad.be/cnt/dmf20221016_97381663"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www.youtube.com/watch?v=eP0y5S3fK4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Historische context</a:t>
            </a:r>
            <a:br>
              <a:rPr lang="nl-NL" dirty="0" smtClean="0"/>
            </a:br>
            <a:r>
              <a:rPr lang="nl-NL" dirty="0" smtClean="0"/>
              <a:t>Het Britse Rijk 1585 - 1900</a:t>
            </a:r>
            <a:endParaRPr lang="nl-NL" dirty="0"/>
          </a:p>
        </p:txBody>
      </p:sp>
      <p:sp>
        <p:nvSpPr>
          <p:cNvPr id="3" name="Ondertitel 2"/>
          <p:cNvSpPr>
            <a:spLocks noGrp="1"/>
          </p:cNvSpPr>
          <p:nvPr>
            <p:ph type="subTitle" idx="1"/>
          </p:nvPr>
        </p:nvSpPr>
        <p:spPr/>
        <p:txBody>
          <a:bodyPr/>
          <a:lstStyle/>
          <a:p>
            <a:r>
              <a:rPr lang="nl-NL" dirty="0" smtClean="0"/>
              <a:t>Deelcontext 2 India en het Britse Rijk (1765 – 1885)</a:t>
            </a:r>
            <a:endParaRPr lang="nl-NL" dirty="0"/>
          </a:p>
        </p:txBody>
      </p:sp>
    </p:spTree>
    <p:extLst>
      <p:ext uri="{BB962C8B-B14F-4D97-AF65-F5344CB8AC3E}">
        <p14:creationId xmlns:p14="http://schemas.microsoft.com/office/powerpoint/2010/main" val="355985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stretch>
            <a:fillRect/>
          </a:stretch>
        </p:blipFill>
        <p:spPr>
          <a:xfrm>
            <a:off x="3649669" y="169817"/>
            <a:ext cx="8542331" cy="6527575"/>
          </a:xfrm>
          <a:prstGeom prst="rect">
            <a:avLst/>
          </a:prstGeom>
        </p:spPr>
      </p:pic>
      <p:sp>
        <p:nvSpPr>
          <p:cNvPr id="7" name="Tekstvak 6"/>
          <p:cNvSpPr txBox="1"/>
          <p:nvPr/>
        </p:nvSpPr>
        <p:spPr>
          <a:xfrm>
            <a:off x="460102" y="464456"/>
            <a:ext cx="2965269" cy="7109639"/>
          </a:xfrm>
          <a:prstGeom prst="rect">
            <a:avLst/>
          </a:prstGeom>
          <a:noFill/>
        </p:spPr>
        <p:txBody>
          <a:bodyPr wrap="square" rtlCol="0">
            <a:spAutoFit/>
          </a:bodyPr>
          <a:lstStyle/>
          <a:p>
            <a:r>
              <a:rPr lang="nl-NL" sz="2000" dirty="0" smtClean="0"/>
              <a:t>2 januari 1858</a:t>
            </a:r>
          </a:p>
          <a:p>
            <a:endParaRPr lang="nl-NL" sz="2000" dirty="0"/>
          </a:p>
          <a:p>
            <a:r>
              <a:rPr lang="nl-NL" sz="2000" dirty="0" smtClean="0"/>
              <a:t>Een nieuwjaarscadeau</a:t>
            </a:r>
          </a:p>
          <a:p>
            <a:endParaRPr lang="nl-NL" sz="2000" dirty="0"/>
          </a:p>
          <a:p>
            <a:r>
              <a:rPr lang="nl-NL" sz="2000" dirty="0" smtClean="0"/>
              <a:t>Tijger: India (de neergeslagen soldaten van het Brits-Indiase leger)</a:t>
            </a:r>
          </a:p>
          <a:p>
            <a:endParaRPr lang="nl-NL" sz="2000" dirty="0"/>
          </a:p>
          <a:p>
            <a:r>
              <a:rPr lang="nl-NL" sz="2000" dirty="0" smtClean="0"/>
              <a:t>Man die de tijger vastheeft: opperbevelhebber v.h. Britse leger die de opstand heeft neergeslagen. </a:t>
            </a:r>
          </a:p>
          <a:p>
            <a:endParaRPr lang="nl-NL" sz="2000" dirty="0"/>
          </a:p>
          <a:p>
            <a:r>
              <a:rPr lang="nl-NL" sz="2000" dirty="0" smtClean="0"/>
              <a:t>Man bij de stoel: Britse premier die aarzelt het geschenk aan te nemen. Er was scepsis of India wel onder direct Brits gezag moest komen</a:t>
            </a:r>
          </a:p>
          <a:p>
            <a:endParaRPr lang="nl-NL" sz="2000" dirty="0" smtClean="0"/>
          </a:p>
          <a:p>
            <a:endParaRPr lang="nl-NL" dirty="0"/>
          </a:p>
          <a:p>
            <a:endParaRPr lang="nl-NL" dirty="0"/>
          </a:p>
        </p:txBody>
      </p:sp>
    </p:spTree>
    <p:extLst>
      <p:ext uri="{BB962C8B-B14F-4D97-AF65-F5344CB8AC3E}">
        <p14:creationId xmlns:p14="http://schemas.microsoft.com/office/powerpoint/2010/main" val="231985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India wordt een Brits wingewest </a:t>
            </a:r>
            <a:endParaRPr lang="nl-NL" dirty="0"/>
          </a:p>
        </p:txBody>
      </p:sp>
      <p:sp>
        <p:nvSpPr>
          <p:cNvPr id="5" name="Tijdelijke aanduiding voor inhoud 4"/>
          <p:cNvSpPr>
            <a:spLocks noGrp="1"/>
          </p:cNvSpPr>
          <p:nvPr>
            <p:ph idx="1"/>
          </p:nvPr>
        </p:nvSpPr>
        <p:spPr/>
        <p:txBody>
          <a:bodyPr/>
          <a:lstStyle/>
          <a:p>
            <a:pPr marL="0" indent="0">
              <a:buNone/>
            </a:pPr>
            <a:r>
              <a:rPr lang="nl-NL" dirty="0" smtClean="0"/>
              <a:t>Vanaf 1858: politiek &amp; militair aanzien… maar bovenal: </a:t>
            </a:r>
          </a:p>
          <a:p>
            <a:pPr marL="0" indent="0">
              <a:buNone/>
            </a:pPr>
            <a:r>
              <a:rPr lang="nl-NL" b="1" u="sng" dirty="0" smtClean="0"/>
              <a:t>ECONOMISCHE VOORDELEN </a:t>
            </a:r>
          </a:p>
          <a:p>
            <a:pPr marL="0" indent="0">
              <a:buNone/>
            </a:pPr>
            <a:r>
              <a:rPr lang="nl-NL" i="1" dirty="0" smtClean="0"/>
              <a:t> ‘De moderne vorm van imperialisme die verband hield met de industrialisatie’</a:t>
            </a:r>
          </a:p>
          <a:p>
            <a:pPr>
              <a:buFontTx/>
              <a:buChar char="-"/>
            </a:pPr>
            <a:r>
              <a:rPr lang="nl-NL" dirty="0" smtClean="0"/>
              <a:t>Goedkope grondstoffen</a:t>
            </a:r>
          </a:p>
          <a:p>
            <a:pPr lvl="1">
              <a:buFontTx/>
              <a:buChar char="-"/>
            </a:pPr>
            <a:r>
              <a:rPr lang="nl-NL" dirty="0" smtClean="0"/>
              <a:t>Katoen, zijde, thee (ontstaan van plantages) </a:t>
            </a:r>
          </a:p>
          <a:p>
            <a:pPr>
              <a:buFontTx/>
              <a:buChar char="-"/>
            </a:pPr>
            <a:r>
              <a:rPr lang="nl-NL" dirty="0" smtClean="0"/>
              <a:t>Afzetgebieden voor industriële producten</a:t>
            </a:r>
          </a:p>
          <a:p>
            <a:pPr lvl="1">
              <a:buFontTx/>
              <a:buChar char="-"/>
            </a:pPr>
            <a:r>
              <a:rPr lang="nl-NL" dirty="0" smtClean="0"/>
              <a:t>Textiel (deze import zorgde voor concurrentie van Indiase huisnijverheid.)</a:t>
            </a:r>
          </a:p>
          <a:p>
            <a:pPr>
              <a:buFontTx/>
              <a:buChar char="-"/>
            </a:pPr>
            <a:endParaRPr lang="nl-NL" dirty="0"/>
          </a:p>
        </p:txBody>
      </p:sp>
    </p:spTree>
    <p:extLst>
      <p:ext uri="{BB962C8B-B14F-4D97-AF65-F5344CB8AC3E}">
        <p14:creationId xmlns:p14="http://schemas.microsoft.com/office/powerpoint/2010/main" val="109940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de macht in dit wingewest wordt gedurende de 19</a:t>
            </a:r>
            <a:r>
              <a:rPr lang="nl-NL" baseline="30000" dirty="0" smtClean="0"/>
              <a:t>e</a:t>
            </a:r>
            <a:r>
              <a:rPr lang="nl-NL" dirty="0" smtClean="0"/>
              <a:t> eeuw verstevigd door: </a:t>
            </a:r>
            <a:endParaRPr lang="nl-NL" dirty="0"/>
          </a:p>
        </p:txBody>
      </p:sp>
      <p:sp>
        <p:nvSpPr>
          <p:cNvPr id="3" name="Tijdelijke aanduiding voor inhoud 2"/>
          <p:cNvSpPr>
            <a:spLocks noGrp="1"/>
          </p:cNvSpPr>
          <p:nvPr>
            <p:ph idx="1"/>
          </p:nvPr>
        </p:nvSpPr>
        <p:spPr/>
        <p:txBody>
          <a:bodyPr/>
          <a:lstStyle/>
          <a:p>
            <a:pPr marL="514350" indent="-514350">
              <a:buAutoNum type="arabicPeriod"/>
            </a:pPr>
            <a:r>
              <a:rPr lang="nl-NL" dirty="0" smtClean="0"/>
              <a:t>Aanleggen infrastructuur</a:t>
            </a:r>
          </a:p>
          <a:p>
            <a:pPr marL="457200" lvl="1" indent="0">
              <a:buNone/>
            </a:pPr>
            <a:r>
              <a:rPr lang="nl-NL" dirty="0" smtClean="0"/>
              <a:t>= snelle verbindingen in India</a:t>
            </a:r>
          </a:p>
          <a:p>
            <a:pPr marL="514350" indent="-514350">
              <a:buAutoNum type="arabicPeriod"/>
            </a:pPr>
            <a:r>
              <a:rPr lang="nl-NL" dirty="0" smtClean="0"/>
              <a:t>Stoomscheep-verbindingen + aanleg </a:t>
            </a:r>
            <a:r>
              <a:rPr lang="nl-NL" b="1" dirty="0" smtClean="0">
                <a:solidFill>
                  <a:srgbClr val="FF0000"/>
                </a:solidFill>
              </a:rPr>
              <a:t>Suezkanaal</a:t>
            </a:r>
          </a:p>
          <a:p>
            <a:pPr marL="457200" lvl="1" indent="0">
              <a:buNone/>
            </a:pPr>
            <a:r>
              <a:rPr lang="nl-NL" dirty="0" smtClean="0"/>
              <a:t>= snelle verbindingen tussen India en Groot-Brittannie  </a:t>
            </a:r>
          </a:p>
          <a:p>
            <a:pPr marL="514350" indent="-514350">
              <a:buAutoNum type="arabicPeriod"/>
            </a:pPr>
            <a:r>
              <a:rPr lang="nl-NL" dirty="0" smtClean="0"/>
              <a:t>Engels rechts- en onderwijssysteem</a:t>
            </a:r>
          </a:p>
          <a:p>
            <a:pPr marL="457200" lvl="1" indent="0">
              <a:buNone/>
            </a:pPr>
            <a:r>
              <a:rPr lang="nl-NL" dirty="0" smtClean="0"/>
              <a:t>=  culturele superioriteit van Engeland boven die van de India</a:t>
            </a:r>
          </a:p>
          <a:p>
            <a:pPr marL="457200" lvl="1" indent="0">
              <a:buNone/>
            </a:pPr>
            <a:r>
              <a:rPr lang="nl-NL" dirty="0" smtClean="0"/>
              <a:t>(dit zou o.a. juist ook voor aanwakkering van nationale gevoelens zorgen bij de Indiase elite)</a:t>
            </a:r>
          </a:p>
          <a:p>
            <a:pPr marL="0" indent="0">
              <a:buNone/>
            </a:pPr>
            <a:endParaRPr lang="nl-NL" dirty="0"/>
          </a:p>
        </p:txBody>
      </p:sp>
      <p:sp>
        <p:nvSpPr>
          <p:cNvPr id="5" name="Rechthoek 4"/>
          <p:cNvSpPr/>
          <p:nvPr/>
        </p:nvSpPr>
        <p:spPr>
          <a:xfrm>
            <a:off x="6615545" y="3030970"/>
            <a:ext cx="6096000" cy="261610"/>
          </a:xfrm>
          <a:prstGeom prst="rect">
            <a:avLst/>
          </a:prstGeom>
        </p:spPr>
        <p:txBody>
          <a:bodyPr>
            <a:spAutoFit/>
          </a:bodyPr>
          <a:lstStyle/>
          <a:p>
            <a:r>
              <a:rPr lang="nl-NL" sz="1100" dirty="0">
                <a:hlinkClick r:id="rId2"/>
              </a:rPr>
              <a:t>https://</a:t>
            </a:r>
            <a:r>
              <a:rPr lang="nl-NL" sz="1100" dirty="0" smtClean="0">
                <a:hlinkClick r:id="rId2"/>
              </a:rPr>
              <a:t>www.suez.nl/nl-nl/nieuws/150e-verjaardag-van-het-suezkanaal</a:t>
            </a:r>
            <a:r>
              <a:rPr lang="nl-NL" sz="1100" dirty="0" smtClean="0"/>
              <a:t> </a:t>
            </a:r>
            <a:endParaRPr lang="nl-NL" sz="1100" dirty="0"/>
          </a:p>
        </p:txBody>
      </p:sp>
    </p:spTree>
    <p:extLst>
      <p:ext uri="{BB962C8B-B14F-4D97-AF65-F5344CB8AC3E}">
        <p14:creationId xmlns:p14="http://schemas.microsoft.com/office/powerpoint/2010/main" val="392818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a:t>Gebruik </a:t>
            </a:r>
            <a:r>
              <a:rPr lang="nl-NL" dirty="0" smtClean="0"/>
              <a:t>de bron in de volgende dia</a:t>
            </a:r>
          </a:p>
          <a:p>
            <a:pPr marL="0" indent="0">
              <a:buNone/>
            </a:pPr>
            <a:r>
              <a:rPr lang="nl-NL" dirty="0" smtClean="0"/>
              <a:t>De </a:t>
            </a:r>
            <a:r>
              <a:rPr lang="nl-NL" dirty="0"/>
              <a:t>Britse textielproducenten winnen de concurrentiestrijd met Indiase producenten, hoewel het Indiase textiel van hogere kwaliteit is. De bron biedt een verklaring voor deze ontwikkeling. </a:t>
            </a:r>
            <a:endParaRPr lang="nl-NL" dirty="0" smtClean="0"/>
          </a:p>
          <a:p>
            <a:pPr marL="0" indent="0">
              <a:buNone/>
            </a:pPr>
            <a:r>
              <a:rPr lang="nl-NL" dirty="0"/>
              <a:t>(</a:t>
            </a:r>
            <a:r>
              <a:rPr lang="nl-NL" dirty="0" smtClean="0"/>
              <a:t>3p) Toon </a:t>
            </a:r>
            <a:r>
              <a:rPr lang="nl-NL" dirty="0"/>
              <a:t>dit aan </a:t>
            </a:r>
            <a:r>
              <a:rPr lang="nl-NL" dirty="0" smtClean="0"/>
              <a:t>door:</a:t>
            </a:r>
          </a:p>
          <a:p>
            <a:pPr>
              <a:buFontTx/>
              <a:buChar char="-"/>
            </a:pPr>
            <a:r>
              <a:rPr lang="nl-NL" dirty="0" smtClean="0"/>
              <a:t>uit </a:t>
            </a:r>
            <a:r>
              <a:rPr lang="nl-NL" dirty="0"/>
              <a:t>te leggen welke verklaring de bron geeft voor de export van Brits textiel naar het buitenland </a:t>
            </a:r>
            <a:r>
              <a:rPr lang="nl-NL" dirty="0" smtClean="0"/>
              <a:t>en</a:t>
            </a:r>
          </a:p>
          <a:p>
            <a:pPr>
              <a:buFontTx/>
              <a:buChar char="-"/>
            </a:pPr>
            <a:r>
              <a:rPr lang="nl-NL" dirty="0" smtClean="0"/>
              <a:t>zonder </a:t>
            </a:r>
            <a:r>
              <a:rPr lang="nl-NL" dirty="0"/>
              <a:t>bron een verklaring te geven voor het feit dat de Indiase textielproducenten door hun manier van produceren de concurrentiestrijd met de Britse textielproducenten verliezen. </a:t>
            </a:r>
          </a:p>
        </p:txBody>
      </p:sp>
    </p:spTree>
    <p:extLst>
      <p:ext uri="{BB962C8B-B14F-4D97-AF65-F5344CB8AC3E}">
        <p14:creationId xmlns:p14="http://schemas.microsoft.com/office/powerpoint/2010/main" val="134619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 </a:t>
            </a:r>
            <a:endParaRPr lang="nl-NL" dirty="0"/>
          </a:p>
        </p:txBody>
      </p:sp>
      <p:sp>
        <p:nvSpPr>
          <p:cNvPr id="3" name="Tijdelijke aanduiding voor inhoud 2"/>
          <p:cNvSpPr>
            <a:spLocks noGrp="1"/>
          </p:cNvSpPr>
          <p:nvPr>
            <p:ph idx="1"/>
          </p:nvPr>
        </p:nvSpPr>
        <p:spPr>
          <a:xfrm>
            <a:off x="838200" y="1825624"/>
            <a:ext cx="10515600" cy="4769139"/>
          </a:xfrm>
        </p:spPr>
        <p:txBody>
          <a:bodyPr>
            <a:normAutofit fontScale="85000" lnSpcReduction="20000"/>
          </a:bodyPr>
          <a:lstStyle/>
          <a:p>
            <a:pPr marL="0" indent="0">
              <a:buNone/>
            </a:pPr>
            <a:r>
              <a:rPr lang="nl-NL" dirty="0" smtClean="0"/>
              <a:t>In </a:t>
            </a:r>
            <a:r>
              <a:rPr lang="nl-NL" dirty="0"/>
              <a:t>1789 sturen 103 textielfabrikanten uit de omgeving van Glasgow een verzoekschrift aan de Britse minister van Financiën, waarin zij onder andere het volgende schrijven: </a:t>
            </a:r>
            <a:endParaRPr lang="nl-NL" dirty="0" smtClean="0"/>
          </a:p>
          <a:p>
            <a:pPr marL="0" indent="0">
              <a:buNone/>
            </a:pPr>
            <a:r>
              <a:rPr lang="nl-NL" dirty="0" smtClean="0"/>
              <a:t>Dat </a:t>
            </a:r>
            <a:r>
              <a:rPr lang="nl-NL" dirty="0"/>
              <a:t>de rekestranten</a:t>
            </a:r>
            <a:r>
              <a:rPr lang="nl-NL" sz="1300" dirty="0"/>
              <a:t>1) </a:t>
            </a:r>
            <a:r>
              <a:rPr lang="nl-NL" sz="1300" dirty="0" smtClean="0"/>
              <a:t> </a:t>
            </a:r>
            <a:r>
              <a:rPr lang="nl-NL" dirty="0" smtClean="0"/>
              <a:t>die </a:t>
            </a:r>
            <a:r>
              <a:rPr lang="nl-NL" dirty="0"/>
              <a:t>zich tot u wenden al vroeg zijn begonnen Britse mousseline</a:t>
            </a:r>
            <a:r>
              <a:rPr lang="nl-NL" sz="1700" dirty="0"/>
              <a:t>2</a:t>
            </a:r>
            <a:r>
              <a:rPr lang="nl-NL" sz="1900" dirty="0"/>
              <a:t>) </a:t>
            </a:r>
            <a:r>
              <a:rPr lang="nl-NL" dirty="0"/>
              <a:t>te fabriceren en in de voorbije jaren grote vooruitgang hebben geboekt bij het ontwikkelen en verbeteren van deze waardevolle bedrijfstak (…). Dat de machinekracht die in deze bedrijven wordt ingezet en de nieuwe fabrieksgebouwen die de rekestranten door toegenomen werkzaamheden hebben kunnen inrichten, leidt tot een overvloed aan artikelen die niet door binnenlandse consumptie kunnen worden gebruikt en daarom wordt een toename van de verkoop in het buitenland een onvermijdelijke noodzaak om de machines in bedrijf te houden. </a:t>
            </a:r>
            <a:endParaRPr lang="nl-NL" dirty="0" smtClean="0"/>
          </a:p>
          <a:p>
            <a:pPr marL="0" indent="0">
              <a:buNone/>
            </a:pPr>
            <a:endParaRPr lang="nl-NL" dirty="0"/>
          </a:p>
          <a:p>
            <a:pPr marL="0" indent="0">
              <a:buNone/>
            </a:pPr>
            <a:r>
              <a:rPr lang="nl-NL" dirty="0" smtClean="0"/>
              <a:t>noot </a:t>
            </a:r>
            <a:r>
              <a:rPr lang="nl-NL" dirty="0"/>
              <a:t>1 personen die een verzoekschrift (rekest) indienen </a:t>
            </a:r>
            <a:endParaRPr lang="nl-NL" dirty="0" smtClean="0"/>
          </a:p>
          <a:p>
            <a:pPr marL="0" indent="0">
              <a:buNone/>
            </a:pPr>
            <a:r>
              <a:rPr lang="nl-NL" dirty="0" smtClean="0"/>
              <a:t>noot </a:t>
            </a:r>
            <a:r>
              <a:rPr lang="nl-NL" dirty="0"/>
              <a:t>2 soort textiel </a:t>
            </a:r>
          </a:p>
        </p:txBody>
      </p:sp>
    </p:spTree>
    <p:extLst>
      <p:ext uri="{BB962C8B-B14F-4D97-AF65-F5344CB8AC3E}">
        <p14:creationId xmlns:p14="http://schemas.microsoft.com/office/powerpoint/2010/main" val="233938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maximumscore 3 </a:t>
            </a:r>
            <a:endParaRPr lang="nl-NL" dirty="0" smtClean="0"/>
          </a:p>
          <a:p>
            <a:pPr marL="0" indent="0">
              <a:buNone/>
            </a:pPr>
            <a:r>
              <a:rPr lang="nl-NL" dirty="0" smtClean="0"/>
              <a:t>Voorbeeld </a:t>
            </a:r>
            <a:r>
              <a:rPr lang="nl-NL" dirty="0"/>
              <a:t>van een juist antwoord is: </a:t>
            </a:r>
            <a:endParaRPr lang="nl-NL" dirty="0" smtClean="0"/>
          </a:p>
          <a:p>
            <a:pPr marL="0" indent="0">
              <a:buNone/>
            </a:pPr>
            <a:r>
              <a:rPr lang="nl-NL" dirty="0" smtClean="0"/>
              <a:t>• </a:t>
            </a:r>
            <a:r>
              <a:rPr lang="nl-NL" dirty="0"/>
              <a:t>Uit de bron blijkt dat er meer producten worden gemaakt dan in Groot-Brittannië kunnen worden verkocht, waardoor een afzetmarkt gezocht wordt in het buitenland / India 2 </a:t>
            </a:r>
            <a:endParaRPr lang="nl-NL" dirty="0" smtClean="0"/>
          </a:p>
          <a:p>
            <a:pPr marL="0" indent="0">
              <a:buNone/>
            </a:pPr>
            <a:r>
              <a:rPr lang="nl-NL" dirty="0" smtClean="0"/>
              <a:t>• </a:t>
            </a:r>
            <a:r>
              <a:rPr lang="nl-NL" dirty="0"/>
              <a:t>De Indiase huisnijverheid kan niet concurreren met de goedkopere machinale productie van de Britse fabrikanten </a:t>
            </a:r>
            <a:r>
              <a:rPr lang="nl-NL" dirty="0" smtClean="0"/>
              <a:t>1 </a:t>
            </a:r>
          </a:p>
          <a:p>
            <a:pPr marL="0" indent="0">
              <a:buNone/>
            </a:pPr>
            <a:endParaRPr lang="nl-NL" dirty="0"/>
          </a:p>
          <a:p>
            <a:pPr marL="0" indent="0">
              <a:buNone/>
            </a:pPr>
            <a:r>
              <a:rPr lang="nl-NL" dirty="0" smtClean="0"/>
              <a:t>Opmerking </a:t>
            </a:r>
            <a:r>
              <a:rPr lang="nl-NL" dirty="0"/>
              <a:t>Alleen als bij de eerste deelvraag een passende verwijzing naar de bron wordt gevolgd door een juiste verklaring, worden 2 scorepunten toegekend. </a:t>
            </a:r>
          </a:p>
        </p:txBody>
      </p:sp>
    </p:spTree>
    <p:extLst>
      <p:ext uri="{BB962C8B-B14F-4D97-AF65-F5344CB8AC3E}">
        <p14:creationId xmlns:p14="http://schemas.microsoft.com/office/powerpoint/2010/main" val="250369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1885 oprichting </a:t>
            </a:r>
            <a:r>
              <a:rPr lang="nl-NL" b="1" dirty="0" smtClean="0">
                <a:solidFill>
                  <a:srgbClr val="FF0000"/>
                </a:solidFill>
              </a:rPr>
              <a:t>Indian National </a:t>
            </a:r>
            <a:r>
              <a:rPr lang="nl-NL" b="1" dirty="0" err="1" smtClean="0">
                <a:solidFill>
                  <a:srgbClr val="FF0000"/>
                </a:solidFill>
              </a:rPr>
              <a:t>Congress</a:t>
            </a:r>
            <a:endParaRPr lang="nl-NL" b="1" dirty="0">
              <a:solidFill>
                <a:srgbClr val="FF0000"/>
              </a:solidFill>
            </a:endParaRPr>
          </a:p>
        </p:txBody>
      </p:sp>
      <p:sp>
        <p:nvSpPr>
          <p:cNvPr id="3" name="Tijdelijke aanduiding voor inhoud 2"/>
          <p:cNvSpPr>
            <a:spLocks noGrp="1"/>
          </p:cNvSpPr>
          <p:nvPr>
            <p:ph idx="1"/>
          </p:nvPr>
        </p:nvSpPr>
        <p:spPr/>
        <p:txBody>
          <a:bodyPr/>
          <a:lstStyle/>
          <a:p>
            <a:pPr marL="0" indent="0">
              <a:buNone/>
            </a:pPr>
            <a:r>
              <a:rPr lang="nl-NL" dirty="0" smtClean="0"/>
              <a:t>= politieke beweging van hoogopgeleide (In Engeland vaak) Indiërs die streefde naar:</a:t>
            </a:r>
          </a:p>
          <a:p>
            <a:pPr marL="514350" indent="-514350">
              <a:buAutoNum type="arabicPeriod"/>
            </a:pPr>
            <a:r>
              <a:rPr lang="nl-NL" dirty="0" smtClean="0"/>
              <a:t>Emancipatie: juridische- en sociale gelijkberechting van Indiërs: gelijke kansen in het Brits-Indische bestuur. </a:t>
            </a:r>
          </a:p>
          <a:p>
            <a:pPr marL="514350" indent="-514350">
              <a:buAutoNum type="arabicPeriod"/>
            </a:pPr>
            <a:r>
              <a:rPr lang="nl-NL" smtClean="0"/>
              <a:t>Onafhankelijkheid: (na WOII) </a:t>
            </a:r>
            <a:endParaRPr lang="nl-NL" dirty="0" smtClean="0"/>
          </a:p>
          <a:p>
            <a:pPr marL="514350" indent="-514350">
              <a:buAutoNum type="arabicPeriod"/>
            </a:pPr>
            <a:endParaRPr lang="nl-NL" dirty="0" smtClean="0"/>
          </a:p>
          <a:p>
            <a:pPr marL="0" indent="0">
              <a:buNone/>
            </a:pPr>
            <a:endParaRPr lang="nl-NL" dirty="0"/>
          </a:p>
        </p:txBody>
      </p:sp>
      <p:sp>
        <p:nvSpPr>
          <p:cNvPr id="4" name="Rechthoek 3"/>
          <p:cNvSpPr/>
          <p:nvPr/>
        </p:nvSpPr>
        <p:spPr>
          <a:xfrm>
            <a:off x="346507" y="6311900"/>
            <a:ext cx="4908973" cy="646331"/>
          </a:xfrm>
          <a:prstGeom prst="rect">
            <a:avLst/>
          </a:prstGeom>
        </p:spPr>
        <p:txBody>
          <a:bodyPr wrap="none">
            <a:spAutoFit/>
          </a:bodyPr>
          <a:lstStyle/>
          <a:p>
            <a:r>
              <a:rPr lang="nl-NL" dirty="0">
                <a:hlinkClick r:id="rId2"/>
              </a:rPr>
              <a:t>https://</a:t>
            </a:r>
            <a:r>
              <a:rPr lang="nl-NL" dirty="0" smtClean="0">
                <a:hlinkClick r:id="rId2"/>
              </a:rPr>
              <a:t>www.youtube.com/watch?v=2LaoamJ3vbs</a:t>
            </a:r>
            <a:endParaRPr lang="nl-NL" dirty="0" smtClean="0"/>
          </a:p>
          <a:p>
            <a:endParaRPr lang="nl-NL" dirty="0"/>
          </a:p>
        </p:txBody>
      </p:sp>
    </p:spTree>
    <p:extLst>
      <p:ext uri="{BB962C8B-B14F-4D97-AF65-F5344CB8AC3E}">
        <p14:creationId xmlns:p14="http://schemas.microsoft.com/office/powerpoint/2010/main" val="153673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8" name="Picture 4" descr="https://www.bl.uk/britishlibrary/~/media/bl/global/asians%20in%20britain/aib_1876_b_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99" y="281079"/>
            <a:ext cx="9905002" cy="657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39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Hoofdvraag: waardoor werd India in de 19</a:t>
            </a:r>
            <a:r>
              <a:rPr lang="nl-NL" baseline="30000" dirty="0" smtClean="0"/>
              <a:t>e</a:t>
            </a:r>
            <a:r>
              <a:rPr lang="nl-NL" dirty="0" smtClean="0"/>
              <a:t> eeuw de belangrijkste kolonie binnen het Britse Rijk? </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Bijbehorende kenmerkende aspecten: </a:t>
            </a:r>
          </a:p>
          <a:p>
            <a:pPr>
              <a:buFontTx/>
              <a:buChar char="-"/>
            </a:pPr>
            <a:r>
              <a:rPr lang="nl-NL" dirty="0" smtClean="0"/>
              <a:t>Wereldwijde handelscontacten, handelskapitalisme en het begin van een wereldeconomie</a:t>
            </a:r>
          </a:p>
          <a:p>
            <a:pPr>
              <a:buFontTx/>
              <a:buChar char="-"/>
            </a:pPr>
            <a:r>
              <a:rPr lang="nl-NL" dirty="0" smtClean="0"/>
              <a:t>Uitbouw van de Europese overheersing, met name in de vorm van plantagekoloniën en de daarmee verbonden trans-Atlantische slavenhandel, en de opkomst van het abolitionisme</a:t>
            </a:r>
          </a:p>
          <a:p>
            <a:pPr>
              <a:buFontTx/>
              <a:buChar char="-"/>
            </a:pPr>
            <a:r>
              <a:rPr lang="nl-NL" dirty="0" smtClean="0"/>
              <a:t>De industriële revolutie die in de westerse wereld de basis legde voor een industriële samenleving</a:t>
            </a:r>
          </a:p>
          <a:p>
            <a:pPr>
              <a:buFontTx/>
              <a:buChar char="-"/>
            </a:pPr>
            <a:r>
              <a:rPr lang="nl-NL" dirty="0" smtClean="0"/>
              <a:t>De moderne vorm van imperialisme die verband hield met de industrialisatie</a:t>
            </a:r>
          </a:p>
          <a:p>
            <a:pPr>
              <a:buFontTx/>
              <a:buChar char="-"/>
            </a:pPr>
            <a:r>
              <a:rPr lang="nl-NL" dirty="0" smtClean="0"/>
              <a:t>De opkomst van emancipatiebewegingen</a:t>
            </a:r>
            <a:endParaRPr lang="nl-NL" dirty="0"/>
          </a:p>
        </p:txBody>
      </p:sp>
    </p:spTree>
    <p:extLst>
      <p:ext uri="{BB962C8B-B14F-4D97-AF65-F5344CB8AC3E}">
        <p14:creationId xmlns:p14="http://schemas.microsoft.com/office/powerpoint/2010/main" val="1548991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India </a:t>
            </a:r>
            <a:r>
              <a:rPr lang="nl-NL" dirty="0" smtClean="0">
                <a:sym typeface="Wingdings" panose="05000000000000000000" pitchFamily="2" charset="2"/>
              </a:rPr>
              <a:t> </a:t>
            </a:r>
            <a:r>
              <a:rPr lang="nl-NL" b="1" dirty="0" smtClean="0">
                <a:solidFill>
                  <a:srgbClr val="FF0000"/>
                </a:solidFill>
                <a:sym typeface="Wingdings" panose="05000000000000000000" pitchFamily="2" charset="2"/>
              </a:rPr>
              <a:t>East India Company </a:t>
            </a:r>
            <a:endParaRPr lang="nl-NL" b="1" dirty="0">
              <a:solidFill>
                <a:srgbClr val="FF0000"/>
              </a:solidFill>
            </a:endParaRPr>
          </a:p>
        </p:txBody>
      </p:sp>
      <p:sp>
        <p:nvSpPr>
          <p:cNvPr id="4" name="Tijdelijke aanduiding voor inhoud 3"/>
          <p:cNvSpPr>
            <a:spLocks noGrp="1"/>
          </p:cNvSpPr>
          <p:nvPr>
            <p:ph sz="half" idx="1"/>
          </p:nvPr>
        </p:nvSpPr>
        <p:spPr>
          <a:xfrm>
            <a:off x="838200" y="1591469"/>
            <a:ext cx="3733800" cy="4819650"/>
          </a:xfrm>
        </p:spPr>
        <p:txBody>
          <a:bodyPr>
            <a:normAutofit fontScale="85000" lnSpcReduction="20000"/>
          </a:bodyPr>
          <a:lstStyle/>
          <a:p>
            <a:r>
              <a:rPr lang="nl-NL" dirty="0" smtClean="0"/>
              <a:t>Oprichting in 1600</a:t>
            </a:r>
          </a:p>
          <a:p>
            <a:r>
              <a:rPr lang="nl-NL" dirty="0" smtClean="0"/>
              <a:t>Volledige ontplooiing na het eindigen van de Spaans-Engelse oorlog in 1604</a:t>
            </a:r>
          </a:p>
          <a:p>
            <a:r>
              <a:rPr lang="nl-NL" dirty="0" smtClean="0"/>
              <a:t>Handel in met name India, in specerijen &amp; katoen </a:t>
            </a:r>
            <a:r>
              <a:rPr lang="nl-NL" sz="1800" dirty="0" smtClean="0"/>
              <a:t>(25 % wereldwijde productie in goederen, met name textiel) </a:t>
            </a:r>
          </a:p>
          <a:p>
            <a:r>
              <a:rPr lang="nl-NL" dirty="0" smtClean="0"/>
              <a:t>Handel via opgerichte </a:t>
            </a:r>
            <a:r>
              <a:rPr lang="nl-NL" b="1" dirty="0" smtClean="0">
                <a:solidFill>
                  <a:srgbClr val="FF0000"/>
                </a:solidFill>
              </a:rPr>
              <a:t>factorijen</a:t>
            </a:r>
            <a:r>
              <a:rPr lang="nl-NL" dirty="0" smtClean="0"/>
              <a:t>. (versterkte handelsposten) </a:t>
            </a:r>
          </a:p>
          <a:p>
            <a:r>
              <a:rPr lang="nl-NL" sz="3200" dirty="0" smtClean="0"/>
              <a:t>Heel veel concurrentie met andere Europese compagnieën, met name VOC</a:t>
            </a:r>
            <a:endParaRPr lang="nl-NL" sz="3200" dirty="0"/>
          </a:p>
        </p:txBody>
      </p:sp>
      <p:sp>
        <p:nvSpPr>
          <p:cNvPr id="5" name="Tijdelijke aanduiding voor inhoud 4"/>
          <p:cNvSpPr>
            <a:spLocks noGrp="1"/>
          </p:cNvSpPr>
          <p:nvPr>
            <p:ph sz="half" idx="2"/>
          </p:nvPr>
        </p:nvSpPr>
        <p:spPr/>
        <p:txBody>
          <a:bodyPr>
            <a:normAutofit fontScale="85000" lnSpcReduction="20000"/>
          </a:bodyPr>
          <a:lstStyle/>
          <a:p>
            <a:endParaRPr lang="nl-NL"/>
          </a:p>
        </p:txBody>
      </p:sp>
      <p:pic>
        <p:nvPicPr>
          <p:cNvPr id="1026" name="Picture 2" descr="https://upload.wikimedia.org/wikipedia/commons/d/d3/View_of_East_India_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267" y="1591469"/>
            <a:ext cx="678180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e/e5/Elizabeth1England.jpg/260px-Elizabeth1Eng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024" y="602274"/>
            <a:ext cx="1947545" cy="235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69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Factorij</a:t>
            </a:r>
            <a:endParaRPr lang="nl-NL" b="1" dirty="0">
              <a:solidFill>
                <a:srgbClr val="FF0000"/>
              </a:solidFill>
            </a:endParaRPr>
          </a:p>
        </p:txBody>
      </p:sp>
      <p:sp>
        <p:nvSpPr>
          <p:cNvPr id="3" name="Tijdelijke aanduiding voor inhoud 2"/>
          <p:cNvSpPr>
            <a:spLocks noGrp="1"/>
          </p:cNvSpPr>
          <p:nvPr>
            <p:ph sz="half" idx="1"/>
          </p:nvPr>
        </p:nvSpPr>
        <p:spPr/>
        <p:txBody>
          <a:bodyPr/>
          <a:lstStyle/>
          <a:p>
            <a:pPr marL="0" indent="0">
              <a:buNone/>
            </a:pPr>
            <a:r>
              <a:rPr lang="nl-NL" dirty="0"/>
              <a:t>Het woord </a:t>
            </a:r>
            <a:r>
              <a:rPr lang="nl-NL" b="1" dirty="0">
                <a:solidFill>
                  <a:srgbClr val="FF0000"/>
                </a:solidFill>
              </a:rPr>
              <a:t>factorij</a:t>
            </a:r>
            <a:r>
              <a:rPr lang="nl-NL" dirty="0"/>
              <a:t> is afgeleid van het woord </a:t>
            </a:r>
            <a:r>
              <a:rPr lang="nl-NL" i="1" dirty="0"/>
              <a:t>factoor</a:t>
            </a:r>
            <a:r>
              <a:rPr lang="nl-NL" dirty="0"/>
              <a:t>, dat zaakgelastigde of tussenpersoon </a:t>
            </a:r>
            <a:r>
              <a:rPr lang="nl-NL" dirty="0" smtClean="0"/>
              <a:t>betekent</a:t>
            </a:r>
          </a:p>
          <a:p>
            <a:pPr marL="0" indent="0">
              <a:buNone/>
            </a:pPr>
            <a:endParaRPr lang="nl-NL" dirty="0"/>
          </a:p>
          <a:p>
            <a:pPr marL="0" indent="0">
              <a:buNone/>
            </a:pPr>
            <a:r>
              <a:rPr lang="nl-NL" dirty="0" smtClean="0"/>
              <a:t>‘tussenpersoon’ tussen inlandse handelaren &amp; Europese handelaren</a:t>
            </a:r>
            <a:endParaRPr lang="nl-NL" dirty="0"/>
          </a:p>
        </p:txBody>
      </p:sp>
      <p:sp>
        <p:nvSpPr>
          <p:cNvPr id="4" name="Tijdelijke aanduiding voor inhoud 3"/>
          <p:cNvSpPr>
            <a:spLocks noGrp="1"/>
          </p:cNvSpPr>
          <p:nvPr>
            <p:ph sz="half" idx="2"/>
          </p:nvPr>
        </p:nvSpPr>
        <p:spPr/>
        <p:txBody>
          <a:bodyPr/>
          <a:lstStyle/>
          <a:p>
            <a:endParaRPr lang="nl-NL"/>
          </a:p>
        </p:txBody>
      </p:sp>
      <p:pic>
        <p:nvPicPr>
          <p:cNvPr id="3074" name="Picture 2" descr="Fort St Geo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5437" y="1825625"/>
            <a:ext cx="6406563" cy="36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9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Mogolrijk</a:t>
            </a:r>
            <a:endParaRPr lang="nl-NL" b="1" dirty="0">
              <a:solidFill>
                <a:srgbClr val="FF0000"/>
              </a:solidFill>
            </a:endParaRPr>
          </a:p>
        </p:txBody>
      </p:sp>
      <p:sp>
        <p:nvSpPr>
          <p:cNvPr id="3" name="Tijdelijke aanduiding voor inhoud 2"/>
          <p:cNvSpPr>
            <a:spLocks noGrp="1"/>
          </p:cNvSpPr>
          <p:nvPr>
            <p:ph sz="half" idx="1"/>
          </p:nvPr>
        </p:nvSpPr>
        <p:spPr/>
        <p:txBody>
          <a:bodyPr>
            <a:normAutofit fontScale="85000" lnSpcReduction="10000"/>
          </a:bodyPr>
          <a:lstStyle/>
          <a:p>
            <a:r>
              <a:rPr lang="nl-NL" dirty="0" smtClean="0"/>
              <a:t>Rijk in Zuid-Azië van 1526 tot 1828</a:t>
            </a:r>
          </a:p>
          <a:p>
            <a:r>
              <a:rPr lang="nl-NL" dirty="0" smtClean="0"/>
              <a:t>politieke / militaire steun en samenwerking met de Britten </a:t>
            </a:r>
            <a:r>
              <a:rPr lang="nl-NL" dirty="0" smtClean="0">
                <a:sym typeface="Wingdings" panose="05000000000000000000" pitchFamily="2" charset="2"/>
              </a:rPr>
              <a:t> hierdoor verwierf de East India Company veel macht.</a:t>
            </a:r>
          </a:p>
          <a:p>
            <a:pPr lvl="1"/>
            <a:r>
              <a:rPr lang="nl-NL" dirty="0" smtClean="0">
                <a:sym typeface="Wingdings" panose="05000000000000000000" pitchFamily="2" charset="2"/>
              </a:rPr>
              <a:t>Verwerving van veel grondgebied</a:t>
            </a:r>
          </a:p>
          <a:p>
            <a:r>
              <a:rPr lang="nl-NL" dirty="0" smtClean="0">
                <a:sym typeface="Wingdings" panose="05000000000000000000" pitchFamily="2" charset="2"/>
              </a:rPr>
              <a:t>1765: </a:t>
            </a:r>
            <a:r>
              <a:rPr lang="nl-NL" b="1" dirty="0" smtClean="0">
                <a:solidFill>
                  <a:srgbClr val="FF0000"/>
                </a:solidFill>
                <a:sym typeface="Wingdings" panose="05000000000000000000" pitchFamily="2" charset="2"/>
              </a:rPr>
              <a:t>Verdrag van </a:t>
            </a:r>
            <a:r>
              <a:rPr lang="nl-NL" b="1" dirty="0" err="1" smtClean="0">
                <a:solidFill>
                  <a:srgbClr val="FF0000"/>
                </a:solidFill>
                <a:sym typeface="Wingdings" panose="05000000000000000000" pitchFamily="2" charset="2"/>
              </a:rPr>
              <a:t>Allahabad</a:t>
            </a:r>
            <a:endParaRPr lang="nl-NL" b="1" dirty="0" smtClean="0">
              <a:solidFill>
                <a:srgbClr val="FF0000"/>
              </a:solidFill>
              <a:sym typeface="Wingdings" panose="05000000000000000000" pitchFamily="2" charset="2"/>
            </a:endParaRPr>
          </a:p>
          <a:p>
            <a:pPr lvl="1"/>
            <a:r>
              <a:rPr lang="nl-NL" dirty="0" smtClean="0">
                <a:sym typeface="Wingdings" panose="05000000000000000000" pitchFamily="2" charset="2"/>
              </a:rPr>
              <a:t>Gedwongen tekening door Mogolvorst. </a:t>
            </a:r>
          </a:p>
          <a:p>
            <a:pPr lvl="1"/>
            <a:r>
              <a:rPr lang="nl-NL" dirty="0" smtClean="0">
                <a:sym typeface="Wingdings" panose="05000000000000000000" pitchFamily="2" charset="2"/>
              </a:rPr>
              <a:t>Britten mochten belasting innen = eerste vorm van bestuur door Britten in India. </a:t>
            </a:r>
          </a:p>
          <a:p>
            <a:endParaRPr lang="nl-NL" dirty="0" smtClean="0">
              <a:sym typeface="Wingdings" panose="05000000000000000000" pitchFamily="2" charset="2"/>
            </a:endParaRPr>
          </a:p>
          <a:p>
            <a:r>
              <a:rPr lang="nl-NL" dirty="0" err="1">
                <a:hlinkClick r:id="rId2"/>
              </a:rPr>
              <a:t>Schooltv</a:t>
            </a:r>
            <a:r>
              <a:rPr lang="nl-NL" dirty="0">
                <a:hlinkClick r:id="rId2"/>
              </a:rPr>
              <a:t>: India - De wereld rond</a:t>
            </a:r>
            <a:endParaRPr lang="nl-NL" dirty="0" smtClean="0">
              <a:sym typeface="Wingdings" panose="05000000000000000000" pitchFamily="2" charset="2"/>
            </a:endParaRPr>
          </a:p>
        </p:txBody>
      </p:sp>
      <p:sp>
        <p:nvSpPr>
          <p:cNvPr id="4" name="Tijdelijke aanduiding voor inhoud 3"/>
          <p:cNvSpPr>
            <a:spLocks noGrp="1"/>
          </p:cNvSpPr>
          <p:nvPr>
            <p:ph sz="half" idx="2"/>
          </p:nvPr>
        </p:nvSpPr>
        <p:spPr/>
        <p:txBody>
          <a:bodyPr>
            <a:normAutofit fontScale="85000" lnSpcReduction="10000"/>
          </a:bodyPr>
          <a:lstStyle/>
          <a:p>
            <a:endParaRPr lang="nl-NL"/>
          </a:p>
        </p:txBody>
      </p:sp>
      <p:pic>
        <p:nvPicPr>
          <p:cNvPr id="4100" name="Picture 4" descr="Grootste omvang van het Mogolrijk (wit), tijdens keizer Aurangzeb, rond 1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473" y="527071"/>
            <a:ext cx="4547053" cy="603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06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India wordt vanaf 1765 voor het Britse Rijk: </a:t>
            </a:r>
            <a:r>
              <a:rPr lang="nl-NL" i="1" dirty="0"/>
              <a:t>"Juweel in de kroon"</a:t>
            </a:r>
            <a:r>
              <a:rPr lang="nl-NL" dirty="0"/>
              <a:t> (</a:t>
            </a:r>
            <a:r>
              <a:rPr lang="nl-NL" i="1" dirty="0"/>
              <a:t>"Jewel in </a:t>
            </a:r>
            <a:r>
              <a:rPr lang="nl-NL" i="1" dirty="0" err="1"/>
              <a:t>the</a:t>
            </a:r>
            <a:r>
              <a:rPr lang="nl-NL" i="1" dirty="0"/>
              <a:t> </a:t>
            </a:r>
            <a:r>
              <a:rPr lang="nl-NL" i="1" dirty="0" err="1" smtClean="0"/>
              <a:t>Crown</a:t>
            </a:r>
            <a:r>
              <a:rPr lang="nl-NL" i="1" dirty="0" smtClean="0"/>
              <a:t>“) </a:t>
            </a:r>
            <a:r>
              <a:rPr lang="nl-NL" dirty="0" smtClean="0"/>
              <a:t/>
            </a:r>
            <a:br>
              <a:rPr lang="nl-NL" dirty="0" smtClean="0"/>
            </a:br>
            <a:endParaRPr lang="nl-NL" dirty="0"/>
          </a:p>
        </p:txBody>
      </p:sp>
      <p:sp>
        <p:nvSpPr>
          <p:cNvPr id="3" name="Tijdelijke aanduiding voor inhoud 2"/>
          <p:cNvSpPr>
            <a:spLocks noGrp="1"/>
          </p:cNvSpPr>
          <p:nvPr>
            <p:ph sz="half" idx="1"/>
          </p:nvPr>
        </p:nvSpPr>
        <p:spPr/>
        <p:txBody>
          <a:bodyPr/>
          <a:lstStyle/>
          <a:p>
            <a:r>
              <a:rPr lang="nl-NL" dirty="0" smtClean="0"/>
              <a:t>In figuurlijke zin: de allerbelangrijkste kolonie voor de Britten. </a:t>
            </a:r>
          </a:p>
          <a:p>
            <a:pPr lvl="1"/>
            <a:r>
              <a:rPr lang="nl-NL" dirty="0" smtClean="0"/>
              <a:t>Dit kwam o.a. door het verlies van de kolonie in Noord-Amerika </a:t>
            </a:r>
          </a:p>
          <a:p>
            <a:r>
              <a:rPr lang="nl-NL" dirty="0" smtClean="0"/>
              <a:t>In letterlijke zin: de 109-karaats diamant </a:t>
            </a:r>
            <a:r>
              <a:rPr lang="nl-NL" dirty="0" err="1" smtClean="0"/>
              <a:t>Koh</a:t>
            </a:r>
            <a:r>
              <a:rPr lang="nl-NL" dirty="0" smtClean="0"/>
              <a:t>-i-Noor is in India gevonden en in Brits koninklijk bezit. </a:t>
            </a:r>
            <a:endParaRPr lang="nl-NL" dirty="0"/>
          </a:p>
        </p:txBody>
      </p:sp>
      <p:sp>
        <p:nvSpPr>
          <p:cNvPr id="4" name="Tijdelijke aanduiding voor inhoud 3"/>
          <p:cNvSpPr>
            <a:spLocks noGrp="1"/>
          </p:cNvSpPr>
          <p:nvPr>
            <p:ph sz="half" idx="2"/>
          </p:nvPr>
        </p:nvSpPr>
        <p:spPr/>
        <p:txBody>
          <a:bodyPr/>
          <a:lstStyle/>
          <a:p>
            <a:endParaRPr lang="nl-NL"/>
          </a:p>
        </p:txBody>
      </p:sp>
      <p:pic>
        <p:nvPicPr>
          <p:cNvPr id="2050" name="Picture 2" descr="https://upload.wikimedia.org/wikipedia/commons/thumb/0/01/Koh-i-Noor_new_version_copy.jpg/260px-Koh-i-Noor_new_version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004" y="2233749"/>
            <a:ext cx="4555736" cy="3469368"/>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381000" y="5850235"/>
            <a:ext cx="6096000" cy="923330"/>
          </a:xfrm>
          <a:prstGeom prst="rect">
            <a:avLst/>
          </a:prstGeom>
        </p:spPr>
        <p:txBody>
          <a:bodyPr>
            <a:spAutoFit/>
          </a:bodyPr>
          <a:lstStyle/>
          <a:p>
            <a:r>
              <a:rPr lang="nl-NL" dirty="0">
                <a:hlinkClick r:id="rId3"/>
              </a:rPr>
              <a:t>‘Onbetaalbare’ diamant in kroon voor </a:t>
            </a:r>
            <a:r>
              <a:rPr lang="nl-NL" dirty="0" err="1">
                <a:hlinkClick r:id="rId3"/>
              </a:rPr>
              <a:t>Camilla</a:t>
            </a:r>
            <a:r>
              <a:rPr lang="nl-NL" dirty="0">
                <a:hlinkClick r:id="rId3"/>
              </a:rPr>
              <a:t> rijt koloniale wonden open: draagt ze hem of draagt ze hem niet? | Het Nieuwsblad</a:t>
            </a:r>
            <a:endParaRPr lang="nl-NL" dirty="0"/>
          </a:p>
        </p:txBody>
      </p:sp>
      <p:sp>
        <p:nvSpPr>
          <p:cNvPr id="6" name="Rechthoek 5"/>
          <p:cNvSpPr/>
          <p:nvPr/>
        </p:nvSpPr>
        <p:spPr>
          <a:xfrm>
            <a:off x="381000" y="5480903"/>
            <a:ext cx="4934171" cy="369332"/>
          </a:xfrm>
          <a:prstGeom prst="rect">
            <a:avLst/>
          </a:prstGeom>
        </p:spPr>
        <p:txBody>
          <a:bodyPr wrap="none">
            <a:spAutoFit/>
          </a:bodyPr>
          <a:lstStyle/>
          <a:p>
            <a:r>
              <a:rPr lang="nl-NL" dirty="0">
                <a:hlinkClick r:id="rId4"/>
              </a:rPr>
              <a:t>https://</a:t>
            </a:r>
            <a:r>
              <a:rPr lang="nl-NL" dirty="0" smtClean="0">
                <a:hlinkClick r:id="rId4"/>
              </a:rPr>
              <a:t>www.youtube.com/watch?v=eP0y5S3fK44</a:t>
            </a:r>
            <a:r>
              <a:rPr lang="nl-NL" dirty="0" smtClean="0"/>
              <a:t> </a:t>
            </a:r>
            <a:endParaRPr lang="nl-NL" dirty="0"/>
          </a:p>
        </p:txBody>
      </p:sp>
    </p:spTree>
    <p:extLst>
      <p:ext uri="{BB962C8B-B14F-4D97-AF65-F5344CB8AC3E}">
        <p14:creationId xmlns:p14="http://schemas.microsoft.com/office/powerpoint/2010/main" val="2469885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dirty="0" smtClean="0"/>
              <a:t>Britten dwingen medio 19</a:t>
            </a:r>
            <a:r>
              <a:rPr lang="nl-NL" baseline="30000" dirty="0" smtClean="0"/>
              <a:t>e</a:t>
            </a:r>
            <a:r>
              <a:rPr lang="nl-NL" dirty="0" smtClean="0"/>
              <a:t> eeuw politieke en militaire macht af in India </a:t>
            </a:r>
            <a:endParaRPr lang="nl-NL" dirty="0"/>
          </a:p>
        </p:txBody>
      </p:sp>
      <p:sp>
        <p:nvSpPr>
          <p:cNvPr id="6" name="Tijdelijke aanduiding voor inhoud 5"/>
          <p:cNvSpPr>
            <a:spLocks noGrp="1"/>
          </p:cNvSpPr>
          <p:nvPr>
            <p:ph idx="1"/>
          </p:nvPr>
        </p:nvSpPr>
        <p:spPr>
          <a:xfrm>
            <a:off x="838200" y="2165259"/>
            <a:ext cx="10515600" cy="4351338"/>
          </a:xfrm>
        </p:spPr>
        <p:txBody>
          <a:bodyPr/>
          <a:lstStyle/>
          <a:p>
            <a:pPr marL="0" indent="0">
              <a:buNone/>
            </a:pPr>
            <a:r>
              <a:rPr lang="nl-NL" dirty="0" smtClean="0"/>
              <a:t>Door middel van: </a:t>
            </a:r>
          </a:p>
          <a:p>
            <a:pPr marL="0" indent="0">
              <a:buNone/>
            </a:pPr>
            <a:r>
              <a:rPr lang="nl-NL" dirty="0" smtClean="0"/>
              <a:t>- </a:t>
            </a:r>
            <a:r>
              <a:rPr lang="nl-NL" b="1" dirty="0" smtClean="0">
                <a:solidFill>
                  <a:srgbClr val="FF0000"/>
                </a:solidFill>
              </a:rPr>
              <a:t>Indirect bestuur </a:t>
            </a:r>
            <a:r>
              <a:rPr lang="nl-NL" dirty="0" smtClean="0"/>
              <a:t>(gebruikmakend van inlandse vorsten / heersers) </a:t>
            </a:r>
          </a:p>
          <a:p>
            <a:pPr>
              <a:buFontTx/>
              <a:buChar char="-"/>
            </a:pPr>
            <a:r>
              <a:rPr lang="nl-NL" b="1" dirty="0" smtClean="0">
                <a:solidFill>
                  <a:srgbClr val="FF0000"/>
                </a:solidFill>
              </a:rPr>
              <a:t>Leger van EIC met Indiase soldaten </a:t>
            </a:r>
            <a:r>
              <a:rPr lang="nl-NL" dirty="0" smtClean="0"/>
              <a:t>vanaf </a:t>
            </a:r>
            <a:r>
              <a:rPr lang="nl-NL" b="1" dirty="0" smtClean="0">
                <a:solidFill>
                  <a:srgbClr val="FF0000"/>
                </a:solidFill>
              </a:rPr>
              <a:t>1895</a:t>
            </a:r>
            <a:r>
              <a:rPr lang="nl-NL" dirty="0" smtClean="0"/>
              <a:t> gaat dit over in het </a:t>
            </a:r>
            <a:r>
              <a:rPr lang="nl-NL" b="1" dirty="0" smtClean="0">
                <a:solidFill>
                  <a:srgbClr val="FF0000"/>
                </a:solidFill>
              </a:rPr>
              <a:t>Brits-Indische leger </a:t>
            </a:r>
            <a:r>
              <a:rPr lang="nl-NL" dirty="0" smtClean="0"/>
              <a:t>(o.l.v. Britse officieren, vergelijkbaar met Koninklijk Nederlands-Indisch Leger KNIL in Nederlands-Indië)</a:t>
            </a:r>
          </a:p>
          <a:p>
            <a:pPr lvl="1">
              <a:buFontTx/>
              <a:buChar char="-"/>
            </a:pPr>
            <a:r>
              <a:rPr lang="nl-NL" dirty="0" smtClean="0"/>
              <a:t>Gericht op inlandse conflicten, bescherming van bezit. </a:t>
            </a:r>
          </a:p>
          <a:p>
            <a:pPr>
              <a:buFontTx/>
              <a:buChar char="-"/>
            </a:pPr>
            <a:r>
              <a:rPr lang="nl-NL" b="1" dirty="0" smtClean="0">
                <a:solidFill>
                  <a:srgbClr val="FF0000"/>
                </a:solidFill>
              </a:rPr>
              <a:t>Royal </a:t>
            </a:r>
            <a:r>
              <a:rPr lang="nl-NL" b="1" dirty="0" err="1" smtClean="0">
                <a:solidFill>
                  <a:srgbClr val="FF0000"/>
                </a:solidFill>
              </a:rPr>
              <a:t>Navy</a:t>
            </a:r>
            <a:r>
              <a:rPr lang="nl-NL" b="1" dirty="0" smtClean="0">
                <a:solidFill>
                  <a:srgbClr val="FF0000"/>
                </a:solidFill>
              </a:rPr>
              <a:t> </a:t>
            </a:r>
            <a:r>
              <a:rPr lang="nl-NL" dirty="0" smtClean="0"/>
              <a:t>(Britse oorlogsvloot, opgericht in 1546)</a:t>
            </a:r>
          </a:p>
          <a:p>
            <a:pPr lvl="1">
              <a:buFontTx/>
              <a:buChar char="-"/>
            </a:pPr>
            <a:r>
              <a:rPr lang="nl-NL" dirty="0" smtClean="0"/>
              <a:t>Gericht op conflicten andere Europese mogendheden op zee</a:t>
            </a:r>
          </a:p>
          <a:p>
            <a:pPr marL="457200" lvl="1" indent="0">
              <a:buNone/>
            </a:pPr>
            <a:endParaRPr lang="nl-NL" dirty="0" smtClean="0"/>
          </a:p>
          <a:p>
            <a:pPr>
              <a:buFontTx/>
              <a:buChar char="-"/>
            </a:pPr>
            <a:endParaRPr lang="nl-NL" dirty="0"/>
          </a:p>
        </p:txBody>
      </p:sp>
    </p:spTree>
    <p:extLst>
      <p:ext uri="{BB962C8B-B14F-4D97-AF65-F5344CB8AC3E}">
        <p14:creationId xmlns:p14="http://schemas.microsoft.com/office/powerpoint/2010/main" val="1163066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Brits-Indiase soldaten: </a:t>
            </a:r>
            <a:r>
              <a:rPr lang="nl-NL" b="1" dirty="0" err="1" smtClean="0">
                <a:solidFill>
                  <a:srgbClr val="FF0000"/>
                </a:solidFill>
              </a:rPr>
              <a:t>Sepoy</a:t>
            </a:r>
            <a:endParaRPr lang="nl-NL" b="1" dirty="0">
              <a:solidFill>
                <a:srgbClr val="FF0000"/>
              </a:solidFill>
            </a:endParaRPr>
          </a:p>
        </p:txBody>
      </p:sp>
      <p:sp>
        <p:nvSpPr>
          <p:cNvPr id="3" name="Tijdelijke aanduiding voor inhoud 2"/>
          <p:cNvSpPr>
            <a:spLocks noGrp="1"/>
          </p:cNvSpPr>
          <p:nvPr>
            <p:ph idx="1"/>
          </p:nvPr>
        </p:nvSpPr>
        <p:spPr/>
        <p:txBody>
          <a:bodyPr/>
          <a:lstStyle/>
          <a:p>
            <a:endParaRPr lang="nl-NL" dirty="0"/>
          </a:p>
        </p:txBody>
      </p:sp>
      <p:pic>
        <p:nvPicPr>
          <p:cNvPr id="5122" name="Picture 2" descr="http://webs.bcp.org/sites/vcleary/modernworldhistorytextbook/imperialism/section_4/sepoyuprising_img/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553" y="1453430"/>
            <a:ext cx="7287018" cy="526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8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1857 - 1858</a:t>
            </a:r>
            <a:endParaRPr lang="nl-NL" b="1" dirty="0">
              <a:solidFill>
                <a:srgbClr val="FF0000"/>
              </a:solidFill>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smtClean="0">
                <a:solidFill>
                  <a:srgbClr val="FF0000"/>
                </a:solidFill>
              </a:rPr>
              <a:t>1857</a:t>
            </a:r>
            <a:r>
              <a:rPr lang="nl-NL" dirty="0" smtClean="0"/>
              <a:t> </a:t>
            </a:r>
            <a:r>
              <a:rPr lang="nl-NL" i="1" dirty="0" smtClean="0"/>
              <a:t>De Grote Rebellie (</a:t>
            </a:r>
            <a:r>
              <a:rPr lang="nl-NL" i="1" dirty="0" err="1" smtClean="0"/>
              <a:t>Sepoy</a:t>
            </a:r>
            <a:r>
              <a:rPr lang="nl-NL" i="1" dirty="0" smtClean="0"/>
              <a:t>-opstand)</a:t>
            </a:r>
            <a:r>
              <a:rPr lang="nl-NL" dirty="0" smtClean="0"/>
              <a:t>= </a:t>
            </a:r>
            <a:r>
              <a:rPr lang="nl-NL" b="1" dirty="0" smtClean="0">
                <a:solidFill>
                  <a:srgbClr val="FF0000"/>
                </a:solidFill>
              </a:rPr>
              <a:t>grote opstand onder Indiase soldaten </a:t>
            </a:r>
            <a:r>
              <a:rPr lang="nl-NL" dirty="0" smtClean="0"/>
              <a:t>in de legers van de East India Company</a:t>
            </a:r>
          </a:p>
          <a:p>
            <a:pPr marL="0" indent="0">
              <a:buNone/>
            </a:pPr>
            <a:r>
              <a:rPr lang="nl-NL" dirty="0"/>
              <a:t>	</a:t>
            </a:r>
            <a:r>
              <a:rPr lang="nl-NL" dirty="0" smtClean="0"/>
              <a:t>- ontevredenheid over het Britse bestuur</a:t>
            </a:r>
          </a:p>
          <a:p>
            <a:pPr marL="0" indent="0">
              <a:buNone/>
            </a:pPr>
            <a:r>
              <a:rPr lang="nl-NL" dirty="0"/>
              <a:t>	</a:t>
            </a:r>
            <a:r>
              <a:rPr lang="nl-NL" dirty="0" smtClean="0"/>
              <a:t>- ontevredenheid in algemeenheid (Britten wezen Indiase cultuur</a:t>
            </a:r>
          </a:p>
          <a:p>
            <a:pPr marL="0" indent="0">
              <a:buNone/>
            </a:pPr>
            <a:r>
              <a:rPr lang="nl-NL" dirty="0"/>
              <a:t> </a:t>
            </a:r>
            <a:r>
              <a:rPr lang="nl-NL" dirty="0" smtClean="0"/>
              <a:t>            af, zagen zichzelf superieur, Indiase bevolking inferieur)  </a:t>
            </a:r>
          </a:p>
          <a:p>
            <a:pPr>
              <a:buFont typeface="Wingdings" panose="05000000000000000000" pitchFamily="2" charset="2"/>
              <a:buChar char="à"/>
            </a:pPr>
            <a:r>
              <a:rPr lang="nl-NL" dirty="0" smtClean="0">
                <a:sym typeface="Wingdings" panose="05000000000000000000" pitchFamily="2" charset="2"/>
              </a:rPr>
              <a:t>Opstand </a:t>
            </a:r>
            <a:r>
              <a:rPr lang="nl-NL" dirty="0" smtClean="0">
                <a:sym typeface="Wingdings" panose="05000000000000000000" pitchFamily="2" charset="2"/>
              </a:rPr>
              <a:t>en rebellie wa</a:t>
            </a:r>
            <a:r>
              <a:rPr lang="nl-NL" dirty="0" smtClean="0">
                <a:sym typeface="Wingdings" panose="05000000000000000000" pitchFamily="2" charset="2"/>
              </a:rPr>
              <a:t>s </a:t>
            </a:r>
            <a:r>
              <a:rPr lang="nl-NL" smtClean="0">
                <a:sym typeface="Wingdings" panose="05000000000000000000" pitchFamily="2" charset="2"/>
              </a:rPr>
              <a:t>gruwelijk en </a:t>
            </a:r>
            <a:r>
              <a:rPr lang="nl-NL" smtClean="0">
                <a:sym typeface="Wingdings" panose="05000000000000000000" pitchFamily="2" charset="2"/>
              </a:rPr>
              <a:t>is </a:t>
            </a:r>
            <a:r>
              <a:rPr lang="nl-NL" dirty="0" smtClean="0">
                <a:sym typeface="Wingdings" panose="05000000000000000000" pitchFamily="2" charset="2"/>
              </a:rPr>
              <a:t>keihard neergeslagen door de Britten</a:t>
            </a:r>
          </a:p>
          <a:p>
            <a:pPr marL="0" indent="0">
              <a:buNone/>
            </a:pPr>
            <a:endParaRPr lang="nl-NL" dirty="0" smtClean="0">
              <a:sym typeface="Wingdings" panose="05000000000000000000" pitchFamily="2" charset="2"/>
            </a:endParaRPr>
          </a:p>
          <a:p>
            <a:pPr marL="0" indent="0">
              <a:buNone/>
            </a:pPr>
            <a:r>
              <a:rPr lang="nl-NL" b="1" dirty="0" smtClean="0">
                <a:solidFill>
                  <a:srgbClr val="FF0000"/>
                </a:solidFill>
                <a:sym typeface="Wingdings" panose="05000000000000000000" pitchFamily="2" charset="2"/>
              </a:rPr>
              <a:t>1858 Opheffing East India Company </a:t>
            </a:r>
            <a:r>
              <a:rPr lang="nl-NL" dirty="0" smtClean="0">
                <a:sym typeface="Wingdings" panose="05000000000000000000" pitchFamily="2" charset="2"/>
              </a:rPr>
              <a:t> India onder </a:t>
            </a:r>
            <a:r>
              <a:rPr lang="nl-NL" b="1" u="sng" dirty="0" smtClean="0">
                <a:sym typeface="Wingdings" panose="05000000000000000000" pitchFamily="2" charset="2"/>
              </a:rPr>
              <a:t>direct gezag </a:t>
            </a:r>
            <a:r>
              <a:rPr lang="nl-NL" dirty="0" smtClean="0">
                <a:sym typeface="Wingdings" panose="05000000000000000000" pitchFamily="2" charset="2"/>
              </a:rPr>
              <a:t>van de Britse Regering (nu is India écht een kolonie / wingewest van de Britten)</a:t>
            </a:r>
            <a:endParaRPr lang="nl-NL" dirty="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579202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1155</Words>
  <Application>Microsoft Office PowerPoint</Application>
  <PresentationFormat>Breedbeeld</PresentationFormat>
  <Paragraphs>103</Paragraphs>
  <Slides>17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Wingdings</vt:lpstr>
      <vt:lpstr>Kantoorthema</vt:lpstr>
      <vt:lpstr>Historische context Het Britse Rijk 1585 - 1900</vt:lpstr>
      <vt:lpstr>Hoofdvraag: waardoor werd India in de 19e eeuw de belangrijkste kolonie binnen het Britse Rijk? </vt:lpstr>
      <vt:lpstr>India  East India Company </vt:lpstr>
      <vt:lpstr>Factorij</vt:lpstr>
      <vt:lpstr>Mogolrijk</vt:lpstr>
      <vt:lpstr>India wordt vanaf 1765 voor het Britse Rijk: "Juweel in de kroon" ("Jewel in the Crown“)  </vt:lpstr>
      <vt:lpstr>Britten dwingen medio 19e eeuw politieke en militaire macht af in India </vt:lpstr>
      <vt:lpstr>Brits-Indiase soldaten: Sepoy</vt:lpstr>
      <vt:lpstr>1857 - 1858</vt:lpstr>
      <vt:lpstr>PowerPoint-presentatie</vt:lpstr>
      <vt:lpstr>India wordt een Brits wingewest </vt:lpstr>
      <vt:lpstr>En de macht in dit wingewest wordt gedurende de 19e eeuw verstevigd door: </vt:lpstr>
      <vt:lpstr>Examenvraag</vt:lpstr>
      <vt:lpstr>Bron </vt:lpstr>
      <vt:lpstr>Antwoord examenvraag</vt:lpstr>
      <vt:lpstr>1885 oprichting Indian National Congress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Historische context Het Britse Rijk 1585 - 1900</dc:title>
  <dc:creator>Biemans, KJA (Kristel)</dc:creator>
  <cp:lastModifiedBy>Kristel Biemans</cp:lastModifiedBy>
  <cp:revision>33</cp:revision>
  <dcterms:created xsi:type="dcterms:W3CDTF">2020-09-30T13:53:15Z</dcterms:created>
  <dcterms:modified xsi:type="dcterms:W3CDTF">2022-10-31T09:45:27Z</dcterms:modified>
</cp:coreProperties>
</file>